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12192000" y="0"/>
            <a:ext cx="12192000" cy="6832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12192000" y="6896100"/>
            <a:ext cx="12192000" cy="6819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0" y="0"/>
            <a:ext cx="121285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11049000" y="72642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sz="half" idx="14"/>
          </p:nvPr>
        </p:nvSpPr>
        <p:spPr>
          <a:xfrm>
            <a:off x="13335000" y="2159000"/>
            <a:ext cx="10287000" cy="10795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1.tif"/><Relationship Id="rId4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3" Type="http://schemas.openxmlformats.org/officeDocument/2006/relationships/image" Target="../media/image3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jpeg"/><Relationship Id="rId3" Type="http://schemas.openxmlformats.org/officeDocument/2006/relationships/image" Target="../media/image8.png"/><Relationship Id="rId4" Type="http://schemas.openxmlformats.org/officeDocument/2006/relationships/image" Target="../media/image4.tif"/><Relationship Id="rId5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download.jpeg" descr="download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1995" t="0" r="2199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7" name="Considering epigenetics in aquatic species culture and conservation"/>
          <p:cNvSpPr txBox="1"/>
          <p:nvPr>
            <p:ph type="title"/>
          </p:nvPr>
        </p:nvSpPr>
        <p:spPr>
          <a:xfrm>
            <a:off x="11048998" y="7723277"/>
            <a:ext cx="12573001" cy="7038877"/>
          </a:xfrm>
          <a:prstGeom prst="rect">
            <a:avLst/>
          </a:prstGeom>
        </p:spPr>
        <p:txBody>
          <a:bodyPr/>
          <a:lstStyle/>
          <a:p>
            <a:pPr defTabSz="330200">
              <a:defRPr sz="11600"/>
            </a:pPr>
            <a:r>
              <a:t>Considering epigenetics in aquatic species culture and conservation </a:t>
            </a:r>
            <a:br/>
          </a:p>
        </p:txBody>
      </p:sp>
      <p:sp>
        <p:nvSpPr>
          <p:cNvPr id="168" name="Steven B ROberts…"/>
          <p:cNvSpPr txBox="1"/>
          <p:nvPr>
            <p:ph type="body" sz="quarter" idx="1"/>
          </p:nvPr>
        </p:nvSpPr>
        <p:spPr>
          <a:xfrm>
            <a:off x="11125200" y="4927600"/>
            <a:ext cx="12115799" cy="1955699"/>
          </a:xfrm>
          <a:prstGeom prst="rect">
            <a:avLst/>
          </a:prstGeom>
        </p:spPr>
        <p:txBody>
          <a:bodyPr/>
          <a:lstStyle/>
          <a:p>
            <a:pPr defTabSz="536575">
              <a:spcBef>
                <a:spcPts val="2000"/>
              </a:spcBef>
              <a:defRPr sz="3314"/>
            </a:pPr>
            <a:r>
              <a:t>Steven B ROberts</a:t>
            </a:r>
          </a:p>
          <a:p>
            <a:pPr defTabSz="536575">
              <a:spcBef>
                <a:spcPts val="2000"/>
              </a:spcBef>
              <a:defRPr sz="3314"/>
            </a:pPr>
            <a:r>
              <a:t>Kenneth K CheW EnDOWED Associate Professor</a:t>
            </a:r>
          </a:p>
          <a:p>
            <a:pPr defTabSz="536575">
              <a:spcBef>
                <a:spcPts val="2000"/>
              </a:spcBef>
              <a:defRPr sz="3314"/>
            </a:pPr>
            <a:r>
              <a:t>School of Aquatic and Fishery Sciences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3">
            <a:alphaModFix amt="78607"/>
            <a:extLst/>
          </a:blip>
          <a:stretch>
            <a:fillRect/>
          </a:stretch>
        </p:blipFill>
        <p:spPr>
          <a:xfrm>
            <a:off x="11125200" y="836421"/>
            <a:ext cx="8128000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710400" y="736498"/>
            <a:ext cx="3929063" cy="3451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ockeye_silho2.png" descr="Sockeye_silho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9273911" y="8812865"/>
            <a:ext cx="5836179" cy="2333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Sockeye_silho2.png" descr="Sockeye_silho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736971" y="6252145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Sockeye_silho2.png" descr="Sockeye_silho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9622113" y="4530454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Sockeye_silho2.png" descr="Sockeye_silho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952785" y="2775368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Sockeye_silho2.png" descr="Sockeye_silho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982436" y="6614048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Sockeye_silho2.png" descr="Sockeye_silho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466152" y="2594417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Sockeye_silho2.png" descr="Sockeye_silho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7976324" y="9909874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ockeye_silho2.png" descr="Sockeye_silho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618919" y="10099929"/>
            <a:ext cx="5836179" cy="2333312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CONSERVA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CONSERVATION</a:t>
            </a:r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1116" t="31205" r="27906" b="20747"/>
          <a:stretch>
            <a:fillRect/>
          </a:stretch>
        </p:blipFill>
        <p:spPr>
          <a:xfrm>
            <a:off x="17113259" y="6680770"/>
            <a:ext cx="1083435" cy="1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1116" t="31205" r="27906" b="20747"/>
          <a:stretch>
            <a:fillRect/>
          </a:stretch>
        </p:blipFill>
        <p:spPr>
          <a:xfrm>
            <a:off x="11650199" y="9241490"/>
            <a:ext cx="1083435" cy="1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1116" t="31205" r="27906" b="20747"/>
          <a:stretch>
            <a:fillRect/>
          </a:stretch>
        </p:blipFill>
        <p:spPr>
          <a:xfrm>
            <a:off x="11998401" y="4959079"/>
            <a:ext cx="1083435" cy="1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1116" t="31205" r="27906" b="20747"/>
          <a:stretch>
            <a:fillRect/>
          </a:stretch>
        </p:blipFill>
        <p:spPr>
          <a:xfrm>
            <a:off x="5329073" y="3203993"/>
            <a:ext cx="1083435" cy="1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1116" t="31205" r="27906" b="20747"/>
          <a:stretch>
            <a:fillRect/>
          </a:stretch>
        </p:blipFill>
        <p:spPr>
          <a:xfrm>
            <a:off x="6358724" y="7042672"/>
            <a:ext cx="1083435" cy="1476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1116" t="31205" r="27906" b="20747"/>
          <a:stretch>
            <a:fillRect/>
          </a:stretch>
        </p:blipFill>
        <p:spPr>
          <a:xfrm>
            <a:off x="16842440" y="3023042"/>
            <a:ext cx="1083435" cy="1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1116" t="31205" r="27906" b="20747"/>
          <a:stretch>
            <a:fillRect/>
          </a:stretch>
        </p:blipFill>
        <p:spPr>
          <a:xfrm>
            <a:off x="20352612" y="10338498"/>
            <a:ext cx="1083435" cy="1476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1116" t="31205" r="27906" b="20747"/>
          <a:stretch>
            <a:fillRect/>
          </a:stretch>
        </p:blipFill>
        <p:spPr>
          <a:xfrm>
            <a:off x="3995208" y="10528553"/>
            <a:ext cx="1083434" cy="147603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Polygon"/>
          <p:cNvSpPr/>
          <p:nvPr/>
        </p:nvSpPr>
        <p:spPr>
          <a:xfrm>
            <a:off x="12444027" y="5016263"/>
            <a:ext cx="562801" cy="478964"/>
          </a:xfrm>
          <a:prstGeom prst="pentagon">
            <a:avLst/>
          </a:prstGeom>
          <a:solidFill>
            <a:schemeClr val="accent4">
              <a:hueOff val="-1395324"/>
              <a:satOff val="-3373"/>
              <a:lumOff val="-98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0" name="Polygon"/>
          <p:cNvSpPr/>
          <p:nvPr/>
        </p:nvSpPr>
        <p:spPr>
          <a:xfrm>
            <a:off x="20831633" y="10408522"/>
            <a:ext cx="562801" cy="478964"/>
          </a:xfrm>
          <a:prstGeom prst="pentagon">
            <a:avLst/>
          </a:prstGeom>
          <a:solidFill>
            <a:schemeClr val="accent4">
              <a:hueOff val="-1395324"/>
              <a:satOff val="-3373"/>
              <a:lumOff val="-98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1" name="Polygon"/>
          <p:cNvSpPr/>
          <p:nvPr/>
        </p:nvSpPr>
        <p:spPr>
          <a:xfrm>
            <a:off x="4474228" y="10528554"/>
            <a:ext cx="562801" cy="478964"/>
          </a:xfrm>
          <a:prstGeom prst="pentagon">
            <a:avLst/>
          </a:prstGeom>
          <a:solidFill>
            <a:schemeClr val="accent4">
              <a:hueOff val="-1395324"/>
              <a:satOff val="-3373"/>
              <a:lumOff val="-98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ockeye_silho2.png" descr="Sockeye_silho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9273911" y="8812865"/>
            <a:ext cx="5836179" cy="2333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Sockeye_silho2.png" descr="Sockeye_silho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736971" y="6252145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ockeye_silho2.png" descr="Sockeye_silho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622113" y="4530454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Sockeye_silho2.png" descr="Sockeye_silho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952785" y="2775368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Sockeye_silho2.png" descr="Sockeye_silho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982436" y="6614048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Sockeye_silho2.png" descr="Sockeye_silho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466152" y="2594417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Sockeye_silho2.png" descr="Sockeye_silho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7976324" y="9909874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Sockeye_silho2.png" descr="Sockeye_silho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618919" y="10099929"/>
            <a:ext cx="5836179" cy="2333312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CONSERVA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CONSERVATION</a:t>
            </a:r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41116" t="31205" r="27906" b="20747"/>
          <a:stretch>
            <a:fillRect/>
          </a:stretch>
        </p:blipFill>
        <p:spPr>
          <a:xfrm>
            <a:off x="17113259" y="6680770"/>
            <a:ext cx="1083435" cy="1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41116" t="31205" r="27906" b="20747"/>
          <a:stretch>
            <a:fillRect/>
          </a:stretch>
        </p:blipFill>
        <p:spPr>
          <a:xfrm>
            <a:off x="11650199" y="9241490"/>
            <a:ext cx="1083435" cy="1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41116" t="31205" r="27906" b="20747"/>
          <a:stretch>
            <a:fillRect/>
          </a:stretch>
        </p:blipFill>
        <p:spPr>
          <a:xfrm>
            <a:off x="11998401" y="4959079"/>
            <a:ext cx="1083435" cy="1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41116" t="31205" r="27906" b="20747"/>
          <a:stretch>
            <a:fillRect/>
          </a:stretch>
        </p:blipFill>
        <p:spPr>
          <a:xfrm>
            <a:off x="5329073" y="3203993"/>
            <a:ext cx="1083435" cy="1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41116" t="31205" r="27906" b="20747"/>
          <a:stretch>
            <a:fillRect/>
          </a:stretch>
        </p:blipFill>
        <p:spPr>
          <a:xfrm>
            <a:off x="6358724" y="7042672"/>
            <a:ext cx="1083435" cy="1476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41116" t="31205" r="27906" b="20747"/>
          <a:stretch>
            <a:fillRect/>
          </a:stretch>
        </p:blipFill>
        <p:spPr>
          <a:xfrm>
            <a:off x="16842440" y="3023042"/>
            <a:ext cx="1083435" cy="1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41116" t="31205" r="27906" b="20747"/>
          <a:stretch>
            <a:fillRect/>
          </a:stretch>
        </p:blipFill>
        <p:spPr>
          <a:xfrm>
            <a:off x="20352612" y="10338498"/>
            <a:ext cx="1083435" cy="1476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41116" t="31205" r="27906" b="20747"/>
          <a:stretch>
            <a:fillRect/>
          </a:stretch>
        </p:blipFill>
        <p:spPr>
          <a:xfrm>
            <a:off x="3995208" y="10528553"/>
            <a:ext cx="1083434" cy="147603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Polygon"/>
          <p:cNvSpPr/>
          <p:nvPr/>
        </p:nvSpPr>
        <p:spPr>
          <a:xfrm>
            <a:off x="12444027" y="5016263"/>
            <a:ext cx="562801" cy="478964"/>
          </a:xfrm>
          <a:prstGeom prst="pentagon">
            <a:avLst/>
          </a:prstGeom>
          <a:solidFill>
            <a:schemeClr val="accent4">
              <a:hueOff val="-1395324"/>
              <a:satOff val="-3373"/>
              <a:lumOff val="-98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41" name="Polygon"/>
          <p:cNvSpPr/>
          <p:nvPr/>
        </p:nvSpPr>
        <p:spPr>
          <a:xfrm>
            <a:off x="20831633" y="10408522"/>
            <a:ext cx="562801" cy="478964"/>
          </a:xfrm>
          <a:prstGeom prst="pentagon">
            <a:avLst/>
          </a:prstGeom>
          <a:solidFill>
            <a:schemeClr val="accent4">
              <a:hueOff val="-1395324"/>
              <a:satOff val="-3373"/>
              <a:lumOff val="-98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42" name="Polygon"/>
          <p:cNvSpPr/>
          <p:nvPr/>
        </p:nvSpPr>
        <p:spPr>
          <a:xfrm>
            <a:off x="4474228" y="10528554"/>
            <a:ext cx="562801" cy="478963"/>
          </a:xfrm>
          <a:prstGeom prst="pentagon">
            <a:avLst/>
          </a:prstGeom>
          <a:solidFill>
            <a:schemeClr val="accent4">
              <a:hueOff val="-1395324"/>
              <a:satOff val="-3373"/>
              <a:lumOff val="-98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teelhead_martin_koenig.jpg" descr="steelhead_martin_koeni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90317" y="-5163608"/>
            <a:ext cx="28659634" cy="20886582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Conserva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Conservation </a:t>
            </a:r>
          </a:p>
        </p:txBody>
      </p:sp>
      <p:sp>
        <p:nvSpPr>
          <p:cNvPr id="346" name="Steelhead Salm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Steelhead Salmon</a:t>
            </a:r>
          </a:p>
        </p:txBody>
      </p:sp>
      <p:pic>
        <p:nvPicPr>
          <p:cNvPr id="347" name="Image" descr="Image"/>
          <p:cNvPicPr>
            <a:picLocks noChangeAspect="1"/>
          </p:cNvPicPr>
          <p:nvPr/>
        </p:nvPicPr>
        <p:blipFill>
          <a:blip r:embed="rId3">
            <a:alphaModFix amt="54461"/>
            <a:extLst/>
          </a:blip>
          <a:stretch>
            <a:fillRect/>
          </a:stretch>
        </p:blipFill>
        <p:spPr>
          <a:xfrm>
            <a:off x="255751" y="12939162"/>
            <a:ext cx="2017272" cy="378240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Text"/>
          <p:cNvSpPr txBox="1"/>
          <p:nvPr/>
        </p:nvSpPr>
        <p:spPr>
          <a:xfrm>
            <a:off x="11777471" y="6545387"/>
            <a:ext cx="829057" cy="622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349" name="Text"/>
          <p:cNvSpPr txBox="1"/>
          <p:nvPr/>
        </p:nvSpPr>
        <p:spPr>
          <a:xfrm>
            <a:off x="11904471" y="6672387"/>
            <a:ext cx="829057" cy="622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350" name="Text"/>
          <p:cNvSpPr txBox="1"/>
          <p:nvPr/>
        </p:nvSpPr>
        <p:spPr>
          <a:xfrm>
            <a:off x="12031471" y="6799387"/>
            <a:ext cx="829057" cy="622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351" name="Martin Koenig"/>
          <p:cNvSpPr txBox="1"/>
          <p:nvPr/>
        </p:nvSpPr>
        <p:spPr>
          <a:xfrm>
            <a:off x="12158471" y="6926387"/>
            <a:ext cx="341630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	Martin Koenig</a:t>
            </a:r>
          </a:p>
        </p:txBody>
      </p:sp>
      <p:sp>
        <p:nvSpPr>
          <p:cNvPr id="352" name="Martin Koenig"/>
          <p:cNvSpPr txBox="1"/>
          <p:nvPr/>
        </p:nvSpPr>
        <p:spPr>
          <a:xfrm>
            <a:off x="2418862" y="12817131"/>
            <a:ext cx="259080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Martin Koenig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IMGP3961.JPG" descr="IMGP3961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2638" r="0" b="1263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55" name="UNADJUSTEDNONRAW_thumb_4dc.jpg" descr="UNADJUSTEDNONRAW_thumb_4dc.jp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12708" r="0" b="1270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56" name="C360_2013-08-20-10-49-49-569.jpg" descr="C360_2013-08-20-10-49-49-569.jp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23403" t="0" r="23403" b="0"/>
          <a:stretch>
            <a:fillRect/>
          </a:stretch>
        </p:blipFill>
        <p:spPr>
          <a:xfrm>
            <a:off x="-1327516" y="-1099855"/>
            <a:ext cx="13494163" cy="15260416"/>
          </a:xfrm>
          <a:prstGeom prst="rect">
            <a:avLst/>
          </a:prstGeom>
        </p:spPr>
      </p:pic>
      <p:sp>
        <p:nvSpPr>
          <p:cNvPr id="357" name="OLYMPIA OYster RESTORATION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OLYMPIA OYster RESTORATION</a:t>
            </a:r>
          </a:p>
        </p:txBody>
      </p:sp>
      <p:sp>
        <p:nvSpPr>
          <p:cNvPr id="358" name="CONSERVATION"/>
          <p:cNvSpPr txBox="1"/>
          <p:nvPr/>
        </p:nvSpPr>
        <p:spPr>
          <a:xfrm>
            <a:off x="762000" y="635000"/>
            <a:ext cx="2095500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CONSERVATION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onsidering epigenetics in aquatic species culture and conserva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Considering epigenetics in aquatic species culture and conservation </a:t>
            </a:r>
          </a:p>
        </p:txBody>
      </p:sp>
      <p:pic>
        <p:nvPicPr>
          <p:cNvPr id="361" name="download (2).jpeg" descr="download (2).jpe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14417" t="0" r="1441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62" name="ACKNOWLEDG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ACKNOWLEDGeMENTS</a:t>
            </a:r>
          </a:p>
        </p:txBody>
      </p:sp>
      <p:sp>
        <p:nvSpPr>
          <p:cNvPr id="363" name="Mackenzie Gavery, Hollie Putnam, Yaamini Venkataraman, Laura Spencer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Mackenzie Gavery, Hollie Putnam, Yaamini Venkataraman, Laura Spencer</a:t>
            </a:r>
          </a:p>
          <a:p>
            <a:pPr/>
            <a:r>
              <a:t>Kenneth K. Chew Center for Shellfish Research and Restoration </a:t>
            </a:r>
          </a:p>
          <a:p>
            <a:pPr/>
            <a:r>
              <a:t>Jamestown S’Klallam Tribe</a:t>
            </a:r>
          </a:p>
          <a:p>
            <a:pPr/>
            <a:r>
              <a:t>Puget Sound Restoration Fund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835" y="11464683"/>
            <a:ext cx="3168357" cy="1377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7171" y="11291129"/>
            <a:ext cx="1800854" cy="1800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2001" y="11185014"/>
            <a:ext cx="1798455" cy="1800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at is EPIGENETICS?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EPIGENETICS?</a:t>
            </a:r>
          </a:p>
        </p:txBody>
      </p:sp>
      <p:sp>
        <p:nvSpPr>
          <p:cNvPr id="173" name="Title"/>
          <p:cNvSpPr txBox="1"/>
          <p:nvPr>
            <p:ph type="title"/>
          </p:nvPr>
        </p:nvSpPr>
        <p:spPr>
          <a:xfrm>
            <a:off x="1676400" y="-1092200"/>
            <a:ext cx="22860000" cy="1016000"/>
          </a:xfrm>
          <a:prstGeom prst="rect">
            <a:avLst/>
          </a:prstGeom>
        </p:spPr>
        <p:txBody>
          <a:bodyPr/>
          <a:lstStyle/>
          <a:p>
            <a:pPr defTabSz="685165">
              <a:spcBef>
                <a:spcPts val="3200"/>
              </a:spcBef>
              <a:defRPr sz="7221"/>
            </a:pP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811" y="1523633"/>
            <a:ext cx="21980378" cy="123773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Connection Line"/>
          <p:cNvSpPr/>
          <p:nvPr/>
        </p:nvSpPr>
        <p:spPr>
          <a:xfrm>
            <a:off x="11551708" y="6217708"/>
            <a:ext cx="1280584" cy="128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9" h="20419" fill="norm" stroke="1" extrusionOk="0">
                <a:moveTo>
                  <a:pt x="169" y="20419"/>
                </a:moveTo>
                <a:cubicBezTo>
                  <a:pt x="-1181" y="5569"/>
                  <a:pt x="5569" y="-1181"/>
                  <a:pt x="20419" y="169"/>
                </a:cubicBezTo>
              </a:path>
            </a:pathLst>
          </a:custGeom>
          <a:ln w="25400">
            <a:solidFill>
              <a:schemeClr val="accent1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83" name="Connection Line"/>
          <p:cNvSpPr/>
          <p:nvPr/>
        </p:nvSpPr>
        <p:spPr>
          <a:xfrm>
            <a:off x="11678708" y="6344708"/>
            <a:ext cx="1280584" cy="128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9" h="20419" fill="norm" stroke="1" extrusionOk="0">
                <a:moveTo>
                  <a:pt x="169" y="20419"/>
                </a:moveTo>
                <a:cubicBezTo>
                  <a:pt x="-1181" y="5569"/>
                  <a:pt x="5569" y="-1181"/>
                  <a:pt x="20419" y="169"/>
                </a:cubicBezTo>
              </a:path>
            </a:pathLst>
          </a:custGeom>
          <a:ln w="25400">
            <a:solidFill>
              <a:schemeClr val="accent1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77" name="Rectangle"/>
          <p:cNvSpPr/>
          <p:nvPr/>
        </p:nvSpPr>
        <p:spPr>
          <a:xfrm>
            <a:off x="10039449" y="2368748"/>
            <a:ext cx="13501887" cy="100118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8" name="Rectangle"/>
          <p:cNvSpPr/>
          <p:nvPr/>
        </p:nvSpPr>
        <p:spPr>
          <a:xfrm>
            <a:off x="6966049" y="6556573"/>
            <a:ext cx="13501887" cy="53922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956" t="0" r="0" b="0"/>
          <a:stretch>
            <a:fillRect/>
          </a:stretch>
        </p:blipFill>
        <p:spPr>
          <a:xfrm>
            <a:off x="8740278" y="6620420"/>
            <a:ext cx="11472321" cy="5518617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DNA"/>
          <p:cNvSpPr txBox="1"/>
          <p:nvPr/>
        </p:nvSpPr>
        <p:spPr>
          <a:xfrm>
            <a:off x="19702272" y="5283199"/>
            <a:ext cx="148299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DNA</a:t>
            </a:r>
          </a:p>
        </p:txBody>
      </p:sp>
      <p:sp>
        <p:nvSpPr>
          <p:cNvPr id="181" name="Line"/>
          <p:cNvSpPr/>
          <p:nvPr/>
        </p:nvSpPr>
        <p:spPr>
          <a:xfrm>
            <a:off x="8432063" y="4859837"/>
            <a:ext cx="3085590" cy="5228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38" h="21373" fill="norm" stroke="1" extrusionOk="0">
                <a:moveTo>
                  <a:pt x="10713" y="1635"/>
                </a:moveTo>
                <a:cubicBezTo>
                  <a:pt x="11505" y="745"/>
                  <a:pt x="12968" y="143"/>
                  <a:pt x="14633" y="24"/>
                </a:cubicBezTo>
                <a:cubicBezTo>
                  <a:pt x="18136" y="-227"/>
                  <a:pt x="21157" y="1500"/>
                  <a:pt x="20925" y="3620"/>
                </a:cubicBezTo>
                <a:cubicBezTo>
                  <a:pt x="16218" y="3102"/>
                  <a:pt x="11642" y="4854"/>
                  <a:pt x="10419" y="7641"/>
                </a:cubicBezTo>
                <a:cubicBezTo>
                  <a:pt x="9993" y="8612"/>
                  <a:pt x="10053" y="9638"/>
                  <a:pt x="10592" y="10589"/>
                </a:cubicBezTo>
                <a:cubicBezTo>
                  <a:pt x="13024" y="11156"/>
                  <a:pt x="14477" y="12664"/>
                  <a:pt x="14088" y="14218"/>
                </a:cubicBezTo>
                <a:cubicBezTo>
                  <a:pt x="13890" y="15004"/>
                  <a:pt x="13250" y="15694"/>
                  <a:pt x="12329" y="16199"/>
                </a:cubicBezTo>
                <a:cubicBezTo>
                  <a:pt x="11409" y="16704"/>
                  <a:pt x="10208" y="17024"/>
                  <a:pt x="8892" y="17069"/>
                </a:cubicBezTo>
                <a:cubicBezTo>
                  <a:pt x="8183" y="15072"/>
                  <a:pt x="4243" y="14216"/>
                  <a:pt x="1581" y="15480"/>
                </a:cubicBezTo>
                <a:cubicBezTo>
                  <a:pt x="33" y="16215"/>
                  <a:pt x="-443" y="17505"/>
                  <a:pt x="443" y="18567"/>
                </a:cubicBezTo>
                <a:lnTo>
                  <a:pt x="2508" y="21373"/>
                </a:lnTo>
              </a:path>
            </a:pathLst>
          </a:custGeom>
          <a:ln w="1143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What is EPIGENETICS?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EPIGENETICS?         </a:t>
            </a:r>
          </a:p>
        </p:txBody>
      </p:sp>
      <p:sp>
        <p:nvSpPr>
          <p:cNvPr id="186" name="Title"/>
          <p:cNvSpPr txBox="1"/>
          <p:nvPr>
            <p:ph type="title"/>
          </p:nvPr>
        </p:nvSpPr>
        <p:spPr>
          <a:xfrm>
            <a:off x="1676400" y="-1092200"/>
            <a:ext cx="22860000" cy="1016000"/>
          </a:xfrm>
          <a:prstGeom prst="rect">
            <a:avLst/>
          </a:prstGeom>
        </p:spPr>
        <p:txBody>
          <a:bodyPr/>
          <a:lstStyle/>
          <a:p>
            <a:pPr defTabSz="685165">
              <a:spcBef>
                <a:spcPts val="3200"/>
              </a:spcBef>
              <a:defRPr sz="7221"/>
            </a:pP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811" y="1523633"/>
            <a:ext cx="21980378" cy="1237730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tangle"/>
          <p:cNvSpPr/>
          <p:nvPr/>
        </p:nvSpPr>
        <p:spPr>
          <a:xfrm>
            <a:off x="1820068" y="2252563"/>
            <a:ext cx="16662997" cy="3849887"/>
          </a:xfrm>
          <a:prstGeom prst="rect">
            <a:avLst/>
          </a:prstGeom>
          <a:solidFill>
            <a:srgbClr val="FFFFFF">
              <a:alpha val="747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89" name="Rectangle"/>
          <p:cNvSpPr/>
          <p:nvPr/>
        </p:nvSpPr>
        <p:spPr>
          <a:xfrm>
            <a:off x="550068" y="6101457"/>
            <a:ext cx="6601918" cy="3849886"/>
          </a:xfrm>
          <a:prstGeom prst="rect">
            <a:avLst/>
          </a:prstGeom>
          <a:solidFill>
            <a:srgbClr val="FFFFFF">
              <a:alpha val="747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0" name="AlTERS The Phenotype (WITHOUT changing DNA code); HERITABLE"/>
          <p:cNvSpPr txBox="1"/>
          <p:nvPr/>
        </p:nvSpPr>
        <p:spPr>
          <a:xfrm>
            <a:off x="2084021" y="1981200"/>
            <a:ext cx="2021595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647700">
              <a:lnSpc>
                <a:spcPct val="80000"/>
              </a:lnSpc>
              <a:spcBef>
                <a:spcPts val="0"/>
              </a:spcBef>
              <a:defRPr cap="all" spc="235" sz="47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 AlTERS The Phenotype (WITHOUT changing DNA code); </a:t>
            </a:r>
            <a:r>
              <a:rPr u="sng"/>
              <a:t>HERITABLE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What is EPIGENETICS?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EPIGENETICS?         </a:t>
            </a:r>
          </a:p>
        </p:txBody>
      </p:sp>
      <p:sp>
        <p:nvSpPr>
          <p:cNvPr id="193" name="Title"/>
          <p:cNvSpPr txBox="1"/>
          <p:nvPr>
            <p:ph type="title"/>
          </p:nvPr>
        </p:nvSpPr>
        <p:spPr>
          <a:xfrm>
            <a:off x="1676400" y="-1092200"/>
            <a:ext cx="22860000" cy="1016000"/>
          </a:xfrm>
          <a:prstGeom prst="rect">
            <a:avLst/>
          </a:prstGeom>
        </p:spPr>
        <p:txBody>
          <a:bodyPr/>
          <a:lstStyle/>
          <a:p>
            <a:pPr defTabSz="685165">
              <a:spcBef>
                <a:spcPts val="3200"/>
              </a:spcBef>
              <a:defRPr sz="7221"/>
            </a:pP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811" y="1523633"/>
            <a:ext cx="21980378" cy="1237730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Rectangle"/>
          <p:cNvSpPr/>
          <p:nvPr/>
        </p:nvSpPr>
        <p:spPr>
          <a:xfrm>
            <a:off x="1820068" y="2252563"/>
            <a:ext cx="16662997" cy="3849887"/>
          </a:xfrm>
          <a:prstGeom prst="rect">
            <a:avLst/>
          </a:prstGeom>
          <a:solidFill>
            <a:srgbClr val="FFFFFF">
              <a:alpha val="747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6" name="Rectangle"/>
          <p:cNvSpPr/>
          <p:nvPr/>
        </p:nvSpPr>
        <p:spPr>
          <a:xfrm>
            <a:off x="550068" y="6101457"/>
            <a:ext cx="6601918" cy="3849886"/>
          </a:xfrm>
          <a:prstGeom prst="rect">
            <a:avLst/>
          </a:prstGeom>
          <a:solidFill>
            <a:srgbClr val="FFFFFF">
              <a:alpha val="747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7" name="AlTERS The Phenotype (WITHOUT changing DNA code); HERITABLE"/>
          <p:cNvSpPr txBox="1"/>
          <p:nvPr/>
        </p:nvSpPr>
        <p:spPr>
          <a:xfrm>
            <a:off x="2084021" y="1981200"/>
            <a:ext cx="2021595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647700">
              <a:lnSpc>
                <a:spcPct val="80000"/>
              </a:lnSpc>
              <a:spcBef>
                <a:spcPts val="0"/>
              </a:spcBef>
              <a:defRPr cap="all" spc="235" sz="47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 AlTERS The </a:t>
            </a:r>
            <a:r>
              <a:t>Phenotype</a:t>
            </a:r>
            <a:r>
              <a:t> (WITHOUT changing DNA code); </a:t>
            </a:r>
            <a:r>
              <a:rPr u="sng"/>
              <a:t>HERITABLE</a:t>
            </a:r>
          </a:p>
        </p:txBody>
      </p:sp>
      <p:sp>
        <p:nvSpPr>
          <p:cNvPr id="198" name="Can BE INDUCED WITH ENVIRONMENTAL Manipulation"/>
          <p:cNvSpPr txBox="1"/>
          <p:nvPr/>
        </p:nvSpPr>
        <p:spPr>
          <a:xfrm>
            <a:off x="4100540" y="12511718"/>
            <a:ext cx="1618291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647700">
              <a:lnSpc>
                <a:spcPct val="80000"/>
              </a:lnSpc>
              <a:spcBef>
                <a:spcPts val="0"/>
              </a:spcBef>
              <a:defRPr cap="all" spc="235" sz="47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Can BE INDUCED WITH </a:t>
            </a:r>
            <a:r>
              <a:rPr u="sng"/>
              <a:t>ENVIRONMENTAL Manipulation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Aquacultur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Aquaculture</a:t>
            </a:r>
          </a:p>
        </p:txBody>
      </p:sp>
      <p:sp>
        <p:nvSpPr>
          <p:cNvPr id="201" name="Identifying individuals by attributing trait to epigenotype"/>
          <p:cNvSpPr txBox="1"/>
          <p:nvPr/>
        </p:nvSpPr>
        <p:spPr>
          <a:xfrm>
            <a:off x="15667618" y="1926659"/>
            <a:ext cx="6477073" cy="126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 defTabSz="821531">
              <a:spcBef>
                <a:spcPts val="0"/>
              </a:spcBef>
              <a:defRPr sz="3700">
                <a:solidFill>
                  <a:schemeClr val="accent6">
                    <a:hueOff val="-1036173"/>
                    <a:satOff val="-3113"/>
                    <a:lumOff val="-7679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Identifying individuals by attributing trait to epigenotype </a:t>
            </a:r>
          </a:p>
        </p:txBody>
      </p:sp>
      <p:sp>
        <p:nvSpPr>
          <p:cNvPr id="202" name="Environmental…"/>
          <p:cNvSpPr txBox="1"/>
          <p:nvPr/>
        </p:nvSpPr>
        <p:spPr>
          <a:xfrm>
            <a:off x="17956144" y="8030978"/>
            <a:ext cx="4742582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spcBef>
                <a:spcPts val="0"/>
              </a:spcBef>
              <a:defRPr b="1" sz="5000">
                <a:solidFill>
                  <a:schemeClr val="accent1">
                    <a:hueOff val="104794"/>
                    <a:lumOff val="-843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Environmental</a:t>
            </a:r>
          </a:p>
          <a:p>
            <a:pPr algn="ctr" defTabSz="821531">
              <a:spcBef>
                <a:spcPts val="0"/>
              </a:spcBef>
              <a:defRPr b="1" sz="5000">
                <a:solidFill>
                  <a:schemeClr val="accent1">
                    <a:hueOff val="104794"/>
                    <a:lumOff val="-843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Manipulation</a:t>
            </a:r>
          </a:p>
        </p:txBody>
      </p:sp>
      <p:pic>
        <p:nvPicPr>
          <p:cNvPr id="203" name="HardClam_silho.png" descr="HardClam_silh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2819" y="8894911"/>
            <a:ext cx="572661" cy="50063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Oval"/>
          <p:cNvSpPr/>
          <p:nvPr/>
        </p:nvSpPr>
        <p:spPr>
          <a:xfrm>
            <a:off x="5616981" y="3171418"/>
            <a:ext cx="11507354" cy="9362901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05" name="Rectangle"/>
          <p:cNvSpPr/>
          <p:nvPr/>
        </p:nvSpPr>
        <p:spPr>
          <a:xfrm>
            <a:off x="13966409" y="9116898"/>
            <a:ext cx="3704036" cy="2875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06" name="Oval"/>
          <p:cNvSpPr/>
          <p:nvPr/>
        </p:nvSpPr>
        <p:spPr>
          <a:xfrm>
            <a:off x="6317147" y="4022068"/>
            <a:ext cx="10099416" cy="7661599"/>
          </a:xfrm>
          <a:prstGeom prst="ellipse">
            <a:avLst/>
          </a:prstGeom>
          <a:ln w="114300" cap="rnd">
            <a:solidFill>
              <a:srgbClr val="51A7F9"/>
            </a:solidFill>
            <a:custDash>
              <a:ds d="100000" sp="200000"/>
            </a:custDash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3200">
                <a:solidFill>
                  <a:schemeClr val="accent1">
                    <a:hueOff val="104794"/>
                    <a:lumOff val="-8431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07" name="Rectangle"/>
          <p:cNvSpPr/>
          <p:nvPr/>
        </p:nvSpPr>
        <p:spPr>
          <a:xfrm>
            <a:off x="6725017" y="6834165"/>
            <a:ext cx="1807322" cy="7648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08" name="Rectangle"/>
          <p:cNvSpPr/>
          <p:nvPr/>
        </p:nvSpPr>
        <p:spPr>
          <a:xfrm>
            <a:off x="2870553" y="7265840"/>
            <a:ext cx="3219739" cy="52449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09" name="Rectangle"/>
          <p:cNvSpPr/>
          <p:nvPr/>
        </p:nvSpPr>
        <p:spPr>
          <a:xfrm>
            <a:off x="13905248" y="9853592"/>
            <a:ext cx="5913873" cy="25949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10" name="Adults"/>
          <p:cNvSpPr txBox="1"/>
          <p:nvPr/>
        </p:nvSpPr>
        <p:spPr>
          <a:xfrm>
            <a:off x="8196011" y="4977645"/>
            <a:ext cx="2312231" cy="107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spcBef>
                <a:spcPts val="0"/>
              </a:spcBef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Adults</a:t>
            </a:r>
          </a:p>
        </p:txBody>
      </p:sp>
      <p:sp>
        <p:nvSpPr>
          <p:cNvPr id="211" name="Larvae"/>
          <p:cNvSpPr txBox="1"/>
          <p:nvPr/>
        </p:nvSpPr>
        <p:spPr>
          <a:xfrm>
            <a:off x="15197836" y="11733315"/>
            <a:ext cx="2479697" cy="107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spcBef>
                <a:spcPts val="0"/>
              </a:spcBef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Larvae</a:t>
            </a:r>
          </a:p>
        </p:txBody>
      </p:sp>
      <p:pic>
        <p:nvPicPr>
          <p:cNvPr id="212" name="Untitled_2.png" descr="Untitled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3031791">
            <a:off x="3421199" y="7299175"/>
            <a:ext cx="1515104" cy="1404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Untitled_2.png" descr="Untitled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3031791">
            <a:off x="4744779" y="9185981"/>
            <a:ext cx="1515104" cy="1404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Untitled_2.png" descr="Untitled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3031791">
            <a:off x="4453159" y="6514261"/>
            <a:ext cx="1515103" cy="1404673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Influencing adult  phenotype by altering early life environment"/>
          <p:cNvSpPr txBox="1"/>
          <p:nvPr/>
        </p:nvSpPr>
        <p:spPr>
          <a:xfrm>
            <a:off x="6815723" y="6185681"/>
            <a:ext cx="4081280" cy="3772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3700">
                <a:solidFill>
                  <a:schemeClr val="accent1">
                    <a:hueOff val="104794"/>
                    <a:lumOff val="-8431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 Influencing adult </a:t>
            </a:r>
            <a:br/>
            <a:r>
              <a:t>phenotype by altering early life environment</a:t>
            </a:r>
          </a:p>
        </p:txBody>
      </p:sp>
      <p:pic>
        <p:nvPicPr>
          <p:cNvPr id="216" name="Untitled_2.png" descr="Untitled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93697">
            <a:off x="14308277" y="11004224"/>
            <a:ext cx="316816" cy="293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Untitled_2.png" descr="Untitled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93697">
            <a:off x="14832782" y="11004224"/>
            <a:ext cx="316815" cy="293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Untitled_2.png" descr="Untitled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93697">
            <a:off x="14385721" y="11238713"/>
            <a:ext cx="316816" cy="293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Untitled_2.png" descr="Untitled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93697">
            <a:off x="14603971" y="11609693"/>
            <a:ext cx="316815" cy="29372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Rectangle"/>
          <p:cNvSpPr/>
          <p:nvPr/>
        </p:nvSpPr>
        <p:spPr>
          <a:xfrm>
            <a:off x="9510004" y="2207758"/>
            <a:ext cx="5913873" cy="25949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221" name="Untitled_2.png" descr="Untitled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93697">
            <a:off x="14308277" y="10750772"/>
            <a:ext cx="316816" cy="293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Untitled_2.png" descr="Untitled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93697">
            <a:off x="15279842" y="11138502"/>
            <a:ext cx="316816" cy="293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Untitled_2.png" descr="Untitled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93697">
            <a:off x="14688455" y="10173467"/>
            <a:ext cx="316815" cy="293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Untitled_2.png" descr="Untitled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93697">
            <a:off x="15212959" y="10173467"/>
            <a:ext cx="316816" cy="293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Untitled_2.png" descr="Untitled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93697">
            <a:off x="14765898" y="10407954"/>
            <a:ext cx="316816" cy="293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Untitled_2.png" descr="Untitled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93697">
            <a:off x="14984148" y="10778934"/>
            <a:ext cx="316816" cy="293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Untitled_2.png" descr="Untitled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93697">
            <a:off x="14688455" y="9920015"/>
            <a:ext cx="316815" cy="293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Untitled_2.png" descr="Untitled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93697">
            <a:off x="15660020" y="10307744"/>
            <a:ext cx="316815" cy="293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Untitled_2.png" descr="Untitled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93697">
            <a:off x="15860938" y="10962494"/>
            <a:ext cx="316816" cy="293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Untitled_2.png" descr="Untitled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93697">
            <a:off x="16385443" y="10962494"/>
            <a:ext cx="316815" cy="293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Untitled_2.png" descr="Untitled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93697">
            <a:off x="15938380" y="11196983"/>
            <a:ext cx="316816" cy="293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Untitled_2.png" descr="Untitled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93697">
            <a:off x="16156632" y="11567963"/>
            <a:ext cx="316815" cy="293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Untitled_2.png" descr="Untitled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93697">
            <a:off x="15860938" y="10709042"/>
            <a:ext cx="316816" cy="293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Untitled_2.png" descr="Untitled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93697">
            <a:off x="16832502" y="11096771"/>
            <a:ext cx="316816" cy="293725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Influencing offspring phenotype by altering environmental conditions of broodstock"/>
          <p:cNvSpPr txBox="1"/>
          <p:nvPr/>
        </p:nvSpPr>
        <p:spPr>
          <a:xfrm>
            <a:off x="11476238" y="5391888"/>
            <a:ext cx="3764501" cy="473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spcBef>
                <a:spcPts val="0"/>
              </a:spcBef>
              <a:defRPr sz="3700">
                <a:solidFill>
                  <a:schemeClr val="accent1">
                    <a:hueOff val="104794"/>
                    <a:lumOff val="-8431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Influencing offspring phenotype by altering environmental conditions of broodstock</a:t>
            </a:r>
          </a:p>
        </p:txBody>
      </p:sp>
      <p:pic>
        <p:nvPicPr>
          <p:cNvPr id="236" name="HardClam_silho.png" descr="HardClam_silh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61223" y="3438363"/>
            <a:ext cx="874902" cy="764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HardClam_silho.png" descr="HardClam_silh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6850" y="8817630"/>
            <a:ext cx="677244" cy="592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HardClam_silho.png" descr="HardClam_silh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56580" y="10216252"/>
            <a:ext cx="211211" cy="18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HardClam_silho.png" descr="HardClam_silh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62184" y="10462493"/>
            <a:ext cx="211211" cy="18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HardClam_silho.png" descr="HardClam_silh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78999" y="10638671"/>
            <a:ext cx="211211" cy="18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HardClam_silho.png" descr="HardClam_silh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90208" y="10849881"/>
            <a:ext cx="211210" cy="18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HardClam_silho.png" descr="HardClam_silh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01418" y="11061091"/>
            <a:ext cx="211211" cy="18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HardClam_silho.png" descr="HardClam_silh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50974" y="9688227"/>
            <a:ext cx="211211" cy="18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HardClam_silho.png" descr="HardClam_silh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99270" y="10638671"/>
            <a:ext cx="211211" cy="18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HardClam_silho.png" descr="HardClam_silh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38244" y="10042839"/>
            <a:ext cx="211211" cy="18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HardClam_silho.png" descr="HardClam_silh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90208" y="10348420"/>
            <a:ext cx="211210" cy="18464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Rectangle"/>
          <p:cNvSpPr/>
          <p:nvPr/>
        </p:nvSpPr>
        <p:spPr>
          <a:xfrm>
            <a:off x="9908176" y="3066511"/>
            <a:ext cx="5117530" cy="2112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248" name="HardClam_silho.png" descr="HardClam_silh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5814" y="10533066"/>
            <a:ext cx="211210" cy="18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HardClam_silho.png" descr="HardClam_silh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07023" y="10744276"/>
            <a:ext cx="211210" cy="184647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riangle"/>
          <p:cNvSpPr/>
          <p:nvPr/>
        </p:nvSpPr>
        <p:spPr>
          <a:xfrm rot="20476359">
            <a:off x="15479586" y="8907152"/>
            <a:ext cx="844839" cy="84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>
              <a:hueOff val="104794"/>
              <a:lumOff val="-8431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3200">
                <a:solidFill>
                  <a:schemeClr val="accent1">
                    <a:hueOff val="104794"/>
                    <a:lumOff val="-8431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1" name="Triangle"/>
          <p:cNvSpPr/>
          <p:nvPr/>
        </p:nvSpPr>
        <p:spPr>
          <a:xfrm rot="10983065">
            <a:off x="6933191" y="5090290"/>
            <a:ext cx="844840" cy="84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>
              <a:hueOff val="104794"/>
              <a:lumOff val="-8431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3200">
                <a:solidFill>
                  <a:schemeClr val="accent1">
                    <a:hueOff val="104794"/>
                    <a:lumOff val="-8431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252" name="twofishes-2400px.png" descr="twofishes-2400p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66303" y="1926659"/>
            <a:ext cx="5412486" cy="3441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HardClam_silho.png" descr="HardClam_silh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5106" y="2676068"/>
            <a:ext cx="874902" cy="764866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"/>
          <p:cNvSpPr/>
          <p:nvPr/>
        </p:nvSpPr>
        <p:spPr>
          <a:xfrm>
            <a:off x="7797725" y="3998089"/>
            <a:ext cx="1988686" cy="1170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2" y="12311"/>
                </a:moveTo>
                <a:lnTo>
                  <a:pt x="0" y="21600"/>
                </a:lnTo>
                <a:lnTo>
                  <a:pt x="21600" y="9424"/>
                </a:lnTo>
                <a:lnTo>
                  <a:pt x="20180" y="0"/>
                </a:lnTo>
                <a:lnTo>
                  <a:pt x="752" y="1231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5" name="Epigenetic  Selection"/>
          <p:cNvSpPr txBox="1"/>
          <p:nvPr/>
        </p:nvSpPr>
        <p:spPr>
          <a:xfrm>
            <a:off x="6379129" y="1584451"/>
            <a:ext cx="3542966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spcBef>
                <a:spcPts val="0"/>
              </a:spcBef>
              <a:defRPr b="1" sz="5000">
                <a:solidFill>
                  <a:schemeClr val="accent6">
                    <a:hueOff val="-1036173"/>
                    <a:satOff val="-3113"/>
                    <a:lumOff val="-767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Epigenetic </a:t>
            </a:r>
            <a:br/>
            <a:r>
              <a:t>Selection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384878" y="2017147"/>
            <a:ext cx="1155701" cy="1079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PR0345.jpg" descr="GOPR034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6830" y="-4306269"/>
            <a:ext cx="26401621" cy="19801214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Aquacultur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Aquaculture </a:t>
            </a:r>
          </a:p>
        </p:txBody>
      </p:sp>
      <p:sp>
        <p:nvSpPr>
          <p:cNvPr id="260" name="Geoduck Clams &amp; Environmental MEM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Geoduck Clams &amp; Environmental MEMORY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IMG_0911.jpg" descr="IMG_091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32502" y="-2630802"/>
            <a:ext cx="26208619" cy="19656463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Aquacultur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Aquaculture </a:t>
            </a:r>
          </a:p>
        </p:txBody>
      </p:sp>
      <p:sp>
        <p:nvSpPr>
          <p:cNvPr id="264" name="GEODUCK AND Environmental MEM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GEODUCK AND Environmental MEMORY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ONSERVA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CONSERVATION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1116" t="31205" r="27906" b="20747"/>
          <a:stretch>
            <a:fillRect/>
          </a:stretch>
        </p:blipFill>
        <p:spPr>
          <a:xfrm>
            <a:off x="17113259" y="6680770"/>
            <a:ext cx="1083435" cy="1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1116" t="31205" r="27906" b="20747"/>
          <a:stretch>
            <a:fillRect/>
          </a:stretch>
        </p:blipFill>
        <p:spPr>
          <a:xfrm>
            <a:off x="11650199" y="9241490"/>
            <a:ext cx="1083434" cy="1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1116" t="31205" r="27906" b="20747"/>
          <a:stretch>
            <a:fillRect/>
          </a:stretch>
        </p:blipFill>
        <p:spPr>
          <a:xfrm>
            <a:off x="11998401" y="4959079"/>
            <a:ext cx="1083435" cy="1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1116" t="31205" r="27906" b="20747"/>
          <a:stretch>
            <a:fillRect/>
          </a:stretch>
        </p:blipFill>
        <p:spPr>
          <a:xfrm>
            <a:off x="5329073" y="3203993"/>
            <a:ext cx="1083435" cy="1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1116" t="31205" r="27906" b="20747"/>
          <a:stretch>
            <a:fillRect/>
          </a:stretch>
        </p:blipFill>
        <p:spPr>
          <a:xfrm>
            <a:off x="6358724" y="7042672"/>
            <a:ext cx="1083435" cy="1476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1116" t="31205" r="27906" b="20747"/>
          <a:stretch>
            <a:fillRect/>
          </a:stretch>
        </p:blipFill>
        <p:spPr>
          <a:xfrm>
            <a:off x="16842440" y="3023042"/>
            <a:ext cx="1083435" cy="1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1116" t="31205" r="27906" b="20747"/>
          <a:stretch>
            <a:fillRect/>
          </a:stretch>
        </p:blipFill>
        <p:spPr>
          <a:xfrm>
            <a:off x="20352613" y="10338499"/>
            <a:ext cx="1083434" cy="1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1116" t="31205" r="27906" b="20747"/>
          <a:stretch>
            <a:fillRect/>
          </a:stretch>
        </p:blipFill>
        <p:spPr>
          <a:xfrm>
            <a:off x="3995208" y="10528553"/>
            <a:ext cx="1083434" cy="1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Sockeye_silho2.png" descr="Sockeye_silho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273911" y="8812865"/>
            <a:ext cx="5836178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Sockeye_silho2.png" descr="Sockeye_silho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4736971" y="6252145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Sockeye_silho2.png" descr="Sockeye_silho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622113" y="4530454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Sockeye_silho2.png" descr="Sockeye_silho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2952785" y="2775368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Sockeye_silho2.png" descr="Sockeye_silho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3982436" y="6614048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Sockeye_silho2.png" descr="Sockeye_silho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4466152" y="2594417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Sockeye_silho2.png" descr="Sockeye_silho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7976324" y="9909874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Sockeye_silho2.png" descr="Sockeye_silho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618919" y="10099929"/>
            <a:ext cx="5836179" cy="2333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ockeye_silho2.png" descr="Sockeye_silho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9273911" y="8812865"/>
            <a:ext cx="5836179" cy="2333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Sockeye_silho2.png" descr="Sockeye_silho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736971" y="6252145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Sockeye_silho2.png" descr="Sockeye_silho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9622113" y="4530454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Sockeye_silho2.png" descr="Sockeye_silho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952785" y="2775368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Sockeye_silho2.png" descr="Sockeye_silho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982436" y="6614048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Sockeye_silho2.png" descr="Sockeye_silho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466152" y="2594417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Sockeye_silho2.png" descr="Sockeye_silho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7976324" y="9909874"/>
            <a:ext cx="5836179" cy="2333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Sockeye_silho2.png" descr="Sockeye_silho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618919" y="10099929"/>
            <a:ext cx="5836179" cy="2333312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CONSERVA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CONSERVATION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1116" t="31205" r="27906" b="20747"/>
          <a:stretch>
            <a:fillRect/>
          </a:stretch>
        </p:blipFill>
        <p:spPr>
          <a:xfrm>
            <a:off x="17113259" y="6680770"/>
            <a:ext cx="1083435" cy="1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1116" t="31205" r="27906" b="20747"/>
          <a:stretch>
            <a:fillRect/>
          </a:stretch>
        </p:blipFill>
        <p:spPr>
          <a:xfrm>
            <a:off x="11650199" y="9241490"/>
            <a:ext cx="1083435" cy="1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1116" t="31205" r="27906" b="20747"/>
          <a:stretch>
            <a:fillRect/>
          </a:stretch>
        </p:blipFill>
        <p:spPr>
          <a:xfrm>
            <a:off x="11998401" y="4959079"/>
            <a:ext cx="1083435" cy="1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1116" t="31205" r="27906" b="20747"/>
          <a:stretch>
            <a:fillRect/>
          </a:stretch>
        </p:blipFill>
        <p:spPr>
          <a:xfrm>
            <a:off x="5329073" y="3203993"/>
            <a:ext cx="1083435" cy="1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1116" t="31205" r="27906" b="20747"/>
          <a:stretch>
            <a:fillRect/>
          </a:stretch>
        </p:blipFill>
        <p:spPr>
          <a:xfrm>
            <a:off x="6358724" y="7042672"/>
            <a:ext cx="1083435" cy="1476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1116" t="31205" r="27906" b="20747"/>
          <a:stretch>
            <a:fillRect/>
          </a:stretch>
        </p:blipFill>
        <p:spPr>
          <a:xfrm>
            <a:off x="16842440" y="3023042"/>
            <a:ext cx="1083435" cy="1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1116" t="31205" r="27906" b="20747"/>
          <a:stretch>
            <a:fillRect/>
          </a:stretch>
        </p:blipFill>
        <p:spPr>
          <a:xfrm>
            <a:off x="20352612" y="10338498"/>
            <a:ext cx="1083435" cy="1476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1116" t="31205" r="27906" b="20747"/>
          <a:stretch>
            <a:fillRect/>
          </a:stretch>
        </p:blipFill>
        <p:spPr>
          <a:xfrm>
            <a:off x="3995208" y="10528553"/>
            <a:ext cx="1083434" cy="1476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